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7" r:id="rId1"/>
    <p:sldMasterId id="2147484129" r:id="rId2"/>
  </p:sldMasterIdLst>
  <p:notesMasterIdLst>
    <p:notesMasterId r:id="rId8"/>
  </p:notesMasterIdLst>
  <p:sldIdLst>
    <p:sldId id="256" r:id="rId3"/>
    <p:sldId id="266" r:id="rId4"/>
    <p:sldId id="267" r:id="rId5"/>
    <p:sldId id="268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 snapToGrid="0">
      <p:cViewPr varScale="1">
        <p:scale>
          <a:sx n="64" d="100"/>
          <a:sy n="64" d="100"/>
        </p:scale>
        <p:origin x="-96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3C8F08-54BF-466A-A94B-D81BB4C04E1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C1EB34-CABC-4CB7-9481-38813ADB7069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2400" b="0" i="0" dirty="0" smtClean="0">
              <a:solidFill>
                <a:schemeClr val="tx1"/>
              </a:solidFill>
            </a:rPr>
            <a:t>- </a:t>
          </a:r>
          <a:r>
            <a:rPr lang="ru-RU" sz="2400" b="0" i="0" dirty="0" err="1" smtClean="0">
              <a:solidFill>
                <a:schemeClr val="tx1"/>
              </a:solidFill>
            </a:rPr>
            <a:t>галузі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економіки</a:t>
          </a:r>
          <a:r>
            <a:rPr lang="ru-RU" sz="2400" b="0" i="0" dirty="0" smtClean="0">
              <a:solidFill>
                <a:schemeClr val="tx1"/>
              </a:solidFill>
            </a:rPr>
            <a:t>, </a:t>
          </a:r>
          <a:r>
            <a:rPr lang="ru-RU" sz="2400" b="0" i="0" dirty="0" err="1" smtClean="0">
              <a:solidFill>
                <a:schemeClr val="tx1"/>
              </a:solidFill>
            </a:rPr>
            <a:t>науково-технічних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знань</a:t>
          </a:r>
          <a:r>
            <a:rPr lang="ru-RU" sz="2400" b="0" i="0" dirty="0" smtClean="0">
              <a:solidFill>
                <a:schemeClr val="tx1"/>
              </a:solidFill>
            </a:rPr>
            <a:t>, </a:t>
          </a:r>
          <a:r>
            <a:rPr lang="ru-RU" sz="2400" b="0" i="0" dirty="0" err="1" smtClean="0">
              <a:solidFill>
                <a:schemeClr val="tx1"/>
              </a:solidFill>
            </a:rPr>
            <a:t>соціального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життя</a:t>
          </a:r>
          <a:r>
            <a:rPr lang="ru-RU" sz="2400" b="0" i="0" dirty="0" smtClean="0">
              <a:solidFill>
                <a:schemeClr val="tx1"/>
              </a:solidFill>
            </a:rPr>
            <a:t>, </a:t>
          </a:r>
          <a:r>
            <a:rPr lang="ru-RU" sz="2400" b="0" i="0" dirty="0" err="1" smtClean="0">
              <a:solidFill>
                <a:schemeClr val="tx1"/>
              </a:solidFill>
            </a:rPr>
            <a:t>які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безпосередньо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забезпечують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виробничі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процеси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і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умови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життєдіяльності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суспільства</a:t>
          </a:r>
          <a:r>
            <a:rPr lang="ru-RU" sz="2400" b="0" i="0" dirty="0" smtClean="0">
              <a:solidFill>
                <a:schemeClr val="tx1"/>
              </a:solidFill>
            </a:rPr>
            <a:t>.</a:t>
          </a:r>
        </a:p>
        <a:p>
          <a:pPr algn="just"/>
          <a:r>
            <a:rPr lang="ru-RU" sz="2400" b="0" i="0" dirty="0" smtClean="0">
              <a:solidFill>
                <a:schemeClr val="tx1"/>
              </a:solidFill>
            </a:rPr>
            <a:t>- комплекс </a:t>
          </a:r>
          <a:r>
            <a:rPr lang="ru-RU" sz="2400" b="0" i="0" dirty="0" err="1" smtClean="0">
              <a:solidFill>
                <a:schemeClr val="tx1"/>
              </a:solidFill>
            </a:rPr>
            <a:t>виробничих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і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невиробничих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галузей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і</a:t>
          </a:r>
          <a:r>
            <a:rPr lang="ru-RU" sz="2400" b="0" i="0" dirty="0" smtClean="0">
              <a:solidFill>
                <a:schemeClr val="tx1"/>
              </a:solidFill>
            </a:rPr>
            <a:t> сфер </a:t>
          </a:r>
          <a:r>
            <a:rPr lang="ru-RU" sz="2400" b="0" i="0" dirty="0" err="1" smtClean="0">
              <a:solidFill>
                <a:schemeClr val="tx1"/>
              </a:solidFill>
            </a:rPr>
            <a:t>діяльності</a:t>
          </a:r>
          <a:r>
            <a:rPr lang="ru-RU" sz="2400" b="0" i="0" dirty="0" smtClean="0">
              <a:solidFill>
                <a:schemeClr val="tx1"/>
              </a:solidFill>
            </a:rPr>
            <a:t>, </a:t>
          </a:r>
          <a:r>
            <a:rPr lang="ru-RU" sz="2400" b="0" i="0" dirty="0" err="1" smtClean="0">
              <a:solidFill>
                <a:schemeClr val="tx1"/>
              </a:solidFill>
            </a:rPr>
            <a:t>що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забезпечують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процес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і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умови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відтворення</a:t>
          </a:r>
          <a:r>
            <a:rPr lang="ru-RU" sz="2400" b="0" i="0" dirty="0" smtClean="0">
              <a:solidFill>
                <a:schemeClr val="tx1"/>
              </a:solidFill>
            </a:rPr>
            <a:t>.</a:t>
          </a:r>
        </a:p>
        <a:p>
          <a:pPr algn="just"/>
          <a:r>
            <a:rPr lang="ru-RU" sz="2400" b="0" i="0" dirty="0" smtClean="0">
              <a:solidFill>
                <a:schemeClr val="tx1"/>
              </a:solidFill>
            </a:rPr>
            <a:t>- комплекс </a:t>
          </a:r>
          <a:r>
            <a:rPr lang="ru-RU" sz="2400" b="0" i="0" dirty="0" err="1" smtClean="0">
              <a:solidFill>
                <a:schemeClr val="tx1"/>
              </a:solidFill>
            </a:rPr>
            <a:t>галузей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національної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економіки</a:t>
          </a:r>
          <a:r>
            <a:rPr lang="ru-RU" sz="2400" b="0" i="0" dirty="0" smtClean="0">
              <a:solidFill>
                <a:schemeClr val="tx1"/>
              </a:solidFill>
            </a:rPr>
            <a:t>, </a:t>
          </a:r>
          <a:r>
            <a:rPr lang="ru-RU" sz="2400" b="0" i="0" dirty="0" err="1" smtClean="0">
              <a:solidFill>
                <a:schemeClr val="tx1"/>
              </a:solidFill>
            </a:rPr>
            <a:t>який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забезпечує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загальні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умови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функціонування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економіки</a:t>
          </a:r>
          <a:r>
            <a:rPr lang="ru-RU" sz="2400" b="0" i="0" dirty="0" smtClean="0">
              <a:solidFill>
                <a:schemeClr val="tx1"/>
              </a:solidFill>
            </a:rPr>
            <a:t>: дороги, </a:t>
          </a:r>
          <a:r>
            <a:rPr lang="ru-RU" sz="2400" b="0" i="0" dirty="0" err="1" smtClean="0">
              <a:solidFill>
                <a:schemeClr val="tx1"/>
              </a:solidFill>
            </a:rPr>
            <a:t>зв'язок</a:t>
          </a:r>
          <a:r>
            <a:rPr lang="ru-RU" sz="2400" b="0" i="0" dirty="0" smtClean="0">
              <a:solidFill>
                <a:schemeClr val="tx1"/>
              </a:solidFill>
            </a:rPr>
            <a:t>, транспорт, </a:t>
          </a:r>
          <a:r>
            <a:rPr lang="ru-RU" sz="2400" b="0" i="0" dirty="0" err="1" smtClean="0">
              <a:solidFill>
                <a:schemeClr val="tx1"/>
              </a:solidFill>
            </a:rPr>
            <a:t>освіту</a:t>
          </a:r>
          <a:r>
            <a:rPr lang="ru-RU" sz="2400" b="0" i="0" dirty="0" smtClean="0">
              <a:solidFill>
                <a:schemeClr val="tx1"/>
              </a:solidFill>
            </a:rPr>
            <a:t> </a:t>
          </a:r>
          <a:r>
            <a:rPr lang="ru-RU" sz="2400" b="0" i="0" dirty="0" err="1" smtClean="0">
              <a:solidFill>
                <a:schemeClr val="tx1"/>
              </a:solidFill>
            </a:rPr>
            <a:t>і</a:t>
          </a:r>
          <a:r>
            <a:rPr lang="ru-RU" sz="2400" b="0" i="0" dirty="0" smtClean="0">
              <a:solidFill>
                <a:schemeClr val="tx1"/>
              </a:solidFill>
            </a:rPr>
            <a:t> т. п.</a:t>
          </a:r>
          <a:endParaRPr lang="ru-RU" sz="2400" dirty="0">
            <a:solidFill>
              <a:schemeClr val="tx1"/>
            </a:solidFill>
          </a:endParaRPr>
        </a:p>
      </dgm:t>
    </dgm:pt>
    <dgm:pt modelId="{5B66CF3D-2F1A-4565-A09C-A79645F69B15}" type="sibTrans" cxnId="{FB23AE5D-C923-48DA-B80F-192191795679}">
      <dgm:prSet/>
      <dgm:spPr/>
      <dgm:t>
        <a:bodyPr/>
        <a:lstStyle/>
        <a:p>
          <a:endParaRPr lang="ru-RU"/>
        </a:p>
      </dgm:t>
    </dgm:pt>
    <dgm:pt modelId="{74855C57-DC4F-4E3B-BE13-20E7CBDCF887}" type="parTrans" cxnId="{FB23AE5D-C923-48DA-B80F-192191795679}">
      <dgm:prSet/>
      <dgm:spPr/>
      <dgm:t>
        <a:bodyPr/>
        <a:lstStyle/>
        <a:p>
          <a:endParaRPr lang="ru-RU"/>
        </a:p>
      </dgm:t>
    </dgm:pt>
    <dgm:pt modelId="{D6F2F33D-8DE4-44E8-B6A2-0381D1E62FDF}" type="pres">
      <dgm:prSet presAssocID="{EE3C8F08-54BF-466A-A94B-D81BB4C04E1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82FD62-A3BE-4833-BD4C-8A0FCCDBD1F4}" type="pres">
      <dgm:prSet presAssocID="{CFC1EB34-CABC-4CB7-9481-38813ADB7069}" presName="node" presStyleLbl="node1" presStyleIdx="0" presStyleCnt="1" custScaleY="136310" custLinFactNeighborX="471" custLinFactNeighborY="-36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59D08E-D8B7-4427-86C0-FA97227CACCB}" type="presOf" srcId="{CFC1EB34-CABC-4CB7-9481-38813ADB7069}" destId="{C082FD62-A3BE-4833-BD4C-8A0FCCDBD1F4}" srcOrd="0" destOrd="0" presId="urn:microsoft.com/office/officeart/2005/8/layout/default"/>
    <dgm:cxn modelId="{FB23AE5D-C923-48DA-B80F-192191795679}" srcId="{EE3C8F08-54BF-466A-A94B-D81BB4C04E14}" destId="{CFC1EB34-CABC-4CB7-9481-38813ADB7069}" srcOrd="0" destOrd="0" parTransId="{74855C57-DC4F-4E3B-BE13-20E7CBDCF887}" sibTransId="{5B66CF3D-2F1A-4565-A09C-A79645F69B15}"/>
    <dgm:cxn modelId="{1FDC46A5-C71C-42F2-B829-AF399C4EA969}" type="presOf" srcId="{EE3C8F08-54BF-466A-A94B-D81BB4C04E14}" destId="{D6F2F33D-8DE4-44E8-B6A2-0381D1E62FDF}" srcOrd="0" destOrd="0" presId="urn:microsoft.com/office/officeart/2005/8/layout/default"/>
    <dgm:cxn modelId="{6E0EFBCE-D615-4354-A683-1C6D0F06316D}" type="presParOf" srcId="{D6F2F33D-8DE4-44E8-B6A2-0381D1E62FDF}" destId="{C082FD62-A3BE-4833-BD4C-8A0FCCDBD1F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02E5B4-51DF-4638-B893-020FB7CEA480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AE33B43-8048-46FD-9284-A8B796BE8119}">
      <dgm:prSet phldrT="[Текст]"/>
      <dgm:spPr/>
      <dgm:t>
        <a:bodyPr/>
        <a:lstStyle/>
        <a:p>
          <a:r>
            <a:rPr lang="uk-UA" b="1" dirty="0" smtClean="0">
              <a:solidFill>
                <a:srgbClr val="002060"/>
              </a:solidFill>
            </a:rPr>
            <a:t>Виробнича інфраструктура:</a:t>
          </a:r>
        </a:p>
        <a:p>
          <a:r>
            <a:rPr lang="ru-RU" dirty="0" err="1" smtClean="0">
              <a:solidFill>
                <a:srgbClr val="002060"/>
              </a:solidFill>
            </a:rPr>
            <a:t>Енергомережі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водопостачання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теплопостачання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газопостачання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складське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господарство</a:t>
          </a:r>
          <a:endParaRPr lang="ru-RU" dirty="0">
            <a:solidFill>
              <a:srgbClr val="002060"/>
            </a:solidFill>
          </a:endParaRPr>
        </a:p>
      </dgm:t>
    </dgm:pt>
    <dgm:pt modelId="{E2DE1BB3-F353-4192-848D-3F43D4D43BD5}" type="parTrans" cxnId="{A3BE0DED-5280-44D0-9FD2-B0D37F367AC1}">
      <dgm:prSet/>
      <dgm:spPr/>
      <dgm:t>
        <a:bodyPr/>
        <a:lstStyle/>
        <a:p>
          <a:endParaRPr lang="ru-RU"/>
        </a:p>
      </dgm:t>
    </dgm:pt>
    <dgm:pt modelId="{E6736F06-5140-4627-A463-CEA89356E0AC}" type="sibTrans" cxnId="{A3BE0DED-5280-44D0-9FD2-B0D37F367AC1}">
      <dgm:prSet/>
      <dgm:spPr/>
      <dgm:t>
        <a:bodyPr/>
        <a:lstStyle/>
        <a:p>
          <a:endParaRPr lang="ru-RU"/>
        </a:p>
      </dgm:t>
    </dgm:pt>
    <dgm:pt modelId="{99547EEE-80EE-4E8C-ADED-B14AF447BF8A}">
      <dgm:prSet phldrT="[Текст]"/>
      <dgm:spPr/>
      <dgm:t>
        <a:bodyPr/>
        <a:lstStyle/>
        <a:p>
          <a:pPr algn="ctr"/>
          <a:r>
            <a:rPr lang="uk-UA" b="1" dirty="0" smtClean="0">
              <a:solidFill>
                <a:srgbClr val="002060"/>
              </a:solidFill>
            </a:rPr>
            <a:t>Транспортна інфраструктура: </a:t>
          </a:r>
        </a:p>
        <a:p>
          <a:pPr algn="ctr"/>
          <a:r>
            <a:rPr lang="ru-RU" dirty="0" err="1" smtClean="0">
              <a:solidFill>
                <a:srgbClr val="002060"/>
              </a:solidFill>
            </a:rPr>
            <a:t>магістралі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морські</a:t>
          </a:r>
          <a:r>
            <a:rPr lang="ru-RU" dirty="0" smtClean="0">
              <a:solidFill>
                <a:srgbClr val="002060"/>
              </a:solidFill>
            </a:rPr>
            <a:t> та </a:t>
          </a:r>
          <a:r>
            <a:rPr lang="ru-RU" dirty="0" err="1" smtClean="0">
              <a:solidFill>
                <a:srgbClr val="002060"/>
              </a:solidFill>
            </a:rPr>
            <a:t>річкові</a:t>
          </a:r>
          <a:r>
            <a:rPr lang="ru-RU" dirty="0" smtClean="0">
              <a:solidFill>
                <a:srgbClr val="002060"/>
              </a:solidFill>
            </a:rPr>
            <a:t> порти, </a:t>
          </a:r>
          <a:r>
            <a:rPr lang="ru-RU" dirty="0" err="1" smtClean="0">
              <a:solidFill>
                <a:srgbClr val="002060"/>
              </a:solidFill>
            </a:rPr>
            <a:t>аеропорти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залізничні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вокзали</a:t>
          </a:r>
          <a:endParaRPr lang="ru-RU" dirty="0">
            <a:solidFill>
              <a:srgbClr val="002060"/>
            </a:solidFill>
          </a:endParaRPr>
        </a:p>
      </dgm:t>
    </dgm:pt>
    <dgm:pt modelId="{52DFEB6F-964D-424B-BB55-36D8AE291E82}" type="parTrans" cxnId="{2A98BA31-67F5-43A5-98AA-656ACF0C37F4}">
      <dgm:prSet/>
      <dgm:spPr/>
      <dgm:t>
        <a:bodyPr/>
        <a:lstStyle/>
        <a:p>
          <a:endParaRPr lang="ru-RU"/>
        </a:p>
      </dgm:t>
    </dgm:pt>
    <dgm:pt modelId="{9615514E-6587-4CD4-9E96-922CFF643873}" type="sibTrans" cxnId="{2A98BA31-67F5-43A5-98AA-656ACF0C37F4}">
      <dgm:prSet/>
      <dgm:spPr/>
      <dgm:t>
        <a:bodyPr/>
        <a:lstStyle/>
        <a:p>
          <a:endParaRPr lang="ru-RU"/>
        </a:p>
      </dgm:t>
    </dgm:pt>
    <dgm:pt modelId="{1C917525-D771-418A-B6DF-983764387DA4}">
      <dgm:prSet phldrT="[Текст]"/>
      <dgm:spPr/>
      <dgm:t>
        <a:bodyPr/>
        <a:lstStyle/>
        <a:p>
          <a:r>
            <a:rPr lang="uk-UA" b="1" dirty="0" smtClean="0">
              <a:solidFill>
                <a:srgbClr val="002060"/>
              </a:solidFill>
            </a:rPr>
            <a:t>Соціальна інфраструктура:</a:t>
          </a:r>
        </a:p>
        <a:p>
          <a:r>
            <a:rPr lang="ru-RU" dirty="0" err="1" smtClean="0">
              <a:solidFill>
                <a:srgbClr val="002060"/>
              </a:solidFill>
            </a:rPr>
            <a:t>охорона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здоров'я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освіта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житлово-комунальне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господарство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побутове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обслуговування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заклади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культури</a:t>
          </a:r>
          <a:endParaRPr lang="ru-RU" dirty="0">
            <a:solidFill>
              <a:srgbClr val="002060"/>
            </a:solidFill>
          </a:endParaRPr>
        </a:p>
      </dgm:t>
    </dgm:pt>
    <dgm:pt modelId="{20236964-13EB-47FA-9D36-972E34B2D5F1}" type="parTrans" cxnId="{73D00B37-5141-4192-B444-46BEF321EE43}">
      <dgm:prSet/>
      <dgm:spPr/>
      <dgm:t>
        <a:bodyPr/>
        <a:lstStyle/>
        <a:p>
          <a:endParaRPr lang="ru-RU"/>
        </a:p>
      </dgm:t>
    </dgm:pt>
    <dgm:pt modelId="{6FEBB6D7-CB0E-42EB-8430-3F675B16270C}" type="sibTrans" cxnId="{73D00B37-5141-4192-B444-46BEF321EE43}">
      <dgm:prSet/>
      <dgm:spPr/>
      <dgm:t>
        <a:bodyPr/>
        <a:lstStyle/>
        <a:p>
          <a:endParaRPr lang="ru-RU"/>
        </a:p>
      </dgm:t>
    </dgm:pt>
    <dgm:pt modelId="{F2999E32-9B72-4694-99BC-C430B960A88D}">
      <dgm:prSet phldrT="[Текст]"/>
      <dgm:spPr/>
      <dgm:t>
        <a:bodyPr/>
        <a:lstStyle/>
        <a:p>
          <a:r>
            <a:rPr lang="uk-UA" b="1" dirty="0" smtClean="0">
              <a:solidFill>
                <a:srgbClr val="002060"/>
              </a:solidFill>
            </a:rPr>
            <a:t>Інформаційна інфраструктура:</a:t>
          </a:r>
        </a:p>
        <a:p>
          <a:r>
            <a:rPr lang="ru-RU" dirty="0" err="1" smtClean="0">
              <a:solidFill>
                <a:srgbClr val="002060"/>
              </a:solidFill>
            </a:rPr>
            <a:t>зв'язок</a:t>
          </a:r>
          <a:r>
            <a:rPr lang="ru-RU" dirty="0" smtClean="0">
              <a:solidFill>
                <a:srgbClr val="002060"/>
              </a:solidFill>
            </a:rPr>
            <a:t> (телефон, </a:t>
          </a:r>
          <a:r>
            <a:rPr lang="ru-RU" dirty="0" err="1" smtClean="0">
              <a:solidFill>
                <a:srgbClr val="002060"/>
              </a:solidFill>
            </a:rPr>
            <a:t>комп'ютерні</a:t>
          </a:r>
          <a:r>
            <a:rPr lang="ru-RU" dirty="0" smtClean="0">
              <a:solidFill>
                <a:srgbClr val="002060"/>
              </a:solidFill>
            </a:rPr>
            <a:t> </a:t>
          </a:r>
          <a:r>
            <a:rPr lang="ru-RU" dirty="0" err="1" smtClean="0">
              <a:solidFill>
                <a:srgbClr val="002060"/>
              </a:solidFill>
            </a:rPr>
            <a:t>мережі</a:t>
          </a:r>
          <a:r>
            <a:rPr lang="ru-RU" dirty="0" smtClean="0">
              <a:solidFill>
                <a:srgbClr val="002060"/>
              </a:solidFill>
            </a:rPr>
            <a:t>), </a:t>
          </a:r>
          <a:r>
            <a:rPr lang="ru-RU" dirty="0" err="1" smtClean="0">
              <a:solidFill>
                <a:srgbClr val="002060"/>
              </a:solidFill>
            </a:rPr>
            <a:t>інформаційні</a:t>
          </a:r>
          <a:r>
            <a:rPr lang="ru-RU" dirty="0" smtClean="0">
              <a:solidFill>
                <a:srgbClr val="002060"/>
              </a:solidFill>
            </a:rPr>
            <a:t> агентства, банки </a:t>
          </a:r>
          <a:r>
            <a:rPr lang="ru-RU" dirty="0" err="1" smtClean="0">
              <a:solidFill>
                <a:srgbClr val="002060"/>
              </a:solidFill>
            </a:rPr>
            <a:t>даних</a:t>
          </a:r>
          <a:r>
            <a:rPr lang="ru-RU" dirty="0" smtClean="0">
              <a:solidFill>
                <a:srgbClr val="002060"/>
              </a:solidFill>
            </a:rPr>
            <a:t>, </a:t>
          </a:r>
          <a:r>
            <a:rPr lang="ru-RU" dirty="0" err="1" smtClean="0">
              <a:solidFill>
                <a:srgbClr val="002060"/>
              </a:solidFill>
            </a:rPr>
            <a:t>архіви</a:t>
          </a:r>
          <a:endParaRPr lang="ru-RU" dirty="0">
            <a:solidFill>
              <a:srgbClr val="002060"/>
            </a:solidFill>
          </a:endParaRPr>
        </a:p>
      </dgm:t>
    </dgm:pt>
    <dgm:pt modelId="{4A33FCEE-CF72-4992-8ECD-3378958DC0D4}" type="parTrans" cxnId="{4FEBCFB7-28AB-4A9D-8D93-DC2F8A7A699A}">
      <dgm:prSet/>
      <dgm:spPr/>
      <dgm:t>
        <a:bodyPr/>
        <a:lstStyle/>
        <a:p>
          <a:endParaRPr lang="ru-RU"/>
        </a:p>
      </dgm:t>
    </dgm:pt>
    <dgm:pt modelId="{D50DC158-FB39-4320-B364-52F9A8BE1A57}" type="sibTrans" cxnId="{4FEBCFB7-28AB-4A9D-8D93-DC2F8A7A699A}">
      <dgm:prSet/>
      <dgm:spPr/>
      <dgm:t>
        <a:bodyPr/>
        <a:lstStyle/>
        <a:p>
          <a:endParaRPr lang="ru-RU"/>
        </a:p>
      </dgm:t>
    </dgm:pt>
    <dgm:pt modelId="{9F6C31EF-6169-499D-91BC-151EF7F10CF4}" type="pres">
      <dgm:prSet presAssocID="{7402E5B4-51DF-4638-B893-020FB7CEA480}" presName="diagram" presStyleCnt="0">
        <dgm:presLayoutVars>
          <dgm:dir/>
          <dgm:resizeHandles val="exact"/>
        </dgm:presLayoutVars>
      </dgm:prSet>
      <dgm:spPr/>
    </dgm:pt>
    <dgm:pt modelId="{EC332FB5-CC41-496F-80A6-18D2308FBC0F}" type="pres">
      <dgm:prSet presAssocID="{4AE33B43-8048-46FD-9284-A8B796BE811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78EF61-9D6C-4D14-81F0-4056F4141BCB}" type="pres">
      <dgm:prSet presAssocID="{E6736F06-5140-4627-A463-CEA89356E0AC}" presName="sibTrans" presStyleCnt="0"/>
      <dgm:spPr/>
    </dgm:pt>
    <dgm:pt modelId="{453FFB1B-CDC6-4580-A7E4-B62356F38EC5}" type="pres">
      <dgm:prSet presAssocID="{99547EEE-80EE-4E8C-ADED-B14AF447BF8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488D5-CF60-4372-8A63-52332786B61B}" type="pres">
      <dgm:prSet presAssocID="{9615514E-6587-4CD4-9E96-922CFF643873}" presName="sibTrans" presStyleCnt="0"/>
      <dgm:spPr/>
    </dgm:pt>
    <dgm:pt modelId="{F36A5775-CBBE-477D-AB73-A71E76C8B1B2}" type="pres">
      <dgm:prSet presAssocID="{1C917525-D771-418A-B6DF-983764387DA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4A88-5A51-4888-A32C-1C4DF13F23EB}" type="pres">
      <dgm:prSet presAssocID="{6FEBB6D7-CB0E-42EB-8430-3F675B16270C}" presName="sibTrans" presStyleCnt="0"/>
      <dgm:spPr/>
    </dgm:pt>
    <dgm:pt modelId="{6FD9C6FC-DBBE-4591-B141-4D04FB679F34}" type="pres">
      <dgm:prSet presAssocID="{F2999E32-9B72-4694-99BC-C430B960A88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7C6DE8-D2A0-4FE9-8741-723EA049892B}" type="presOf" srcId="{4AE33B43-8048-46FD-9284-A8B796BE8119}" destId="{EC332FB5-CC41-496F-80A6-18D2308FBC0F}" srcOrd="0" destOrd="0" presId="urn:microsoft.com/office/officeart/2005/8/layout/default"/>
    <dgm:cxn modelId="{2A98BA31-67F5-43A5-98AA-656ACF0C37F4}" srcId="{7402E5B4-51DF-4638-B893-020FB7CEA480}" destId="{99547EEE-80EE-4E8C-ADED-B14AF447BF8A}" srcOrd="1" destOrd="0" parTransId="{52DFEB6F-964D-424B-BB55-36D8AE291E82}" sibTransId="{9615514E-6587-4CD4-9E96-922CFF643873}"/>
    <dgm:cxn modelId="{73D00B37-5141-4192-B444-46BEF321EE43}" srcId="{7402E5B4-51DF-4638-B893-020FB7CEA480}" destId="{1C917525-D771-418A-B6DF-983764387DA4}" srcOrd="2" destOrd="0" parTransId="{20236964-13EB-47FA-9D36-972E34B2D5F1}" sibTransId="{6FEBB6D7-CB0E-42EB-8430-3F675B16270C}"/>
    <dgm:cxn modelId="{33F29C09-EED7-4E86-AD69-216BF92243C1}" type="presOf" srcId="{1C917525-D771-418A-B6DF-983764387DA4}" destId="{F36A5775-CBBE-477D-AB73-A71E76C8B1B2}" srcOrd="0" destOrd="0" presId="urn:microsoft.com/office/officeart/2005/8/layout/default"/>
    <dgm:cxn modelId="{8FA20AB8-14F9-442F-BF4D-6865500B27A4}" type="presOf" srcId="{7402E5B4-51DF-4638-B893-020FB7CEA480}" destId="{9F6C31EF-6169-499D-91BC-151EF7F10CF4}" srcOrd="0" destOrd="0" presId="urn:microsoft.com/office/officeart/2005/8/layout/default"/>
    <dgm:cxn modelId="{4FEBCFB7-28AB-4A9D-8D93-DC2F8A7A699A}" srcId="{7402E5B4-51DF-4638-B893-020FB7CEA480}" destId="{F2999E32-9B72-4694-99BC-C430B960A88D}" srcOrd="3" destOrd="0" parTransId="{4A33FCEE-CF72-4992-8ECD-3378958DC0D4}" sibTransId="{D50DC158-FB39-4320-B364-52F9A8BE1A57}"/>
    <dgm:cxn modelId="{A3BE0DED-5280-44D0-9FD2-B0D37F367AC1}" srcId="{7402E5B4-51DF-4638-B893-020FB7CEA480}" destId="{4AE33B43-8048-46FD-9284-A8B796BE8119}" srcOrd="0" destOrd="0" parTransId="{E2DE1BB3-F353-4192-848D-3F43D4D43BD5}" sibTransId="{E6736F06-5140-4627-A463-CEA89356E0AC}"/>
    <dgm:cxn modelId="{893FC1D6-7FAB-40D3-BB0F-85BE6E9A3C5B}" type="presOf" srcId="{99547EEE-80EE-4E8C-ADED-B14AF447BF8A}" destId="{453FFB1B-CDC6-4580-A7E4-B62356F38EC5}" srcOrd="0" destOrd="0" presId="urn:microsoft.com/office/officeart/2005/8/layout/default"/>
    <dgm:cxn modelId="{8AF7F92A-590B-4352-8C58-96A7FE56D770}" type="presOf" srcId="{F2999E32-9B72-4694-99BC-C430B960A88D}" destId="{6FD9C6FC-DBBE-4591-B141-4D04FB679F34}" srcOrd="0" destOrd="0" presId="urn:microsoft.com/office/officeart/2005/8/layout/default"/>
    <dgm:cxn modelId="{2895937D-83D9-4035-A538-4C675165F4DB}" type="presParOf" srcId="{9F6C31EF-6169-499D-91BC-151EF7F10CF4}" destId="{EC332FB5-CC41-496F-80A6-18D2308FBC0F}" srcOrd="0" destOrd="0" presId="urn:microsoft.com/office/officeart/2005/8/layout/default"/>
    <dgm:cxn modelId="{1A6D87B7-B5BC-4C68-8BBD-421F95FB0670}" type="presParOf" srcId="{9F6C31EF-6169-499D-91BC-151EF7F10CF4}" destId="{3878EF61-9D6C-4D14-81F0-4056F4141BCB}" srcOrd="1" destOrd="0" presId="urn:microsoft.com/office/officeart/2005/8/layout/default"/>
    <dgm:cxn modelId="{39439FBE-34E6-4857-BE79-414E4269336D}" type="presParOf" srcId="{9F6C31EF-6169-499D-91BC-151EF7F10CF4}" destId="{453FFB1B-CDC6-4580-A7E4-B62356F38EC5}" srcOrd="2" destOrd="0" presId="urn:microsoft.com/office/officeart/2005/8/layout/default"/>
    <dgm:cxn modelId="{2816550C-E87B-4EE9-BE01-B10B17F62B63}" type="presParOf" srcId="{9F6C31EF-6169-499D-91BC-151EF7F10CF4}" destId="{19A488D5-CF60-4372-8A63-52332786B61B}" srcOrd="3" destOrd="0" presId="urn:microsoft.com/office/officeart/2005/8/layout/default"/>
    <dgm:cxn modelId="{DD12304C-843F-4A9F-BEE0-2C309487C05B}" type="presParOf" srcId="{9F6C31EF-6169-499D-91BC-151EF7F10CF4}" destId="{F36A5775-CBBE-477D-AB73-A71E76C8B1B2}" srcOrd="4" destOrd="0" presId="urn:microsoft.com/office/officeart/2005/8/layout/default"/>
    <dgm:cxn modelId="{D42DDF3D-D381-4C74-9655-28FDFE83394C}" type="presParOf" srcId="{9F6C31EF-6169-499D-91BC-151EF7F10CF4}" destId="{CF2B4A88-5A51-4888-A32C-1C4DF13F23EB}" srcOrd="5" destOrd="0" presId="urn:microsoft.com/office/officeart/2005/8/layout/default"/>
    <dgm:cxn modelId="{8AEE9AE3-3CB9-4940-BA57-8B318EC4DEA4}" type="presParOf" srcId="{9F6C31EF-6169-499D-91BC-151EF7F10CF4}" destId="{6FD9C6FC-DBBE-4591-B141-4D04FB679F3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82FD62-A3BE-4833-BD4C-8A0FCCDBD1F4}">
      <dsp:nvSpPr>
        <dsp:cNvPr id="0" name=""/>
        <dsp:cNvSpPr/>
      </dsp:nvSpPr>
      <dsp:spPr>
        <a:xfrm>
          <a:off x="5635" y="554648"/>
          <a:ext cx="5765578" cy="471543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>
              <a:solidFill>
                <a:schemeClr val="tx1"/>
              </a:solidFill>
            </a:rPr>
            <a:t>- </a:t>
          </a:r>
          <a:r>
            <a:rPr lang="ru-RU" sz="2400" b="0" i="0" kern="1200" dirty="0" err="1" smtClean="0">
              <a:solidFill>
                <a:schemeClr val="tx1"/>
              </a:solidFill>
            </a:rPr>
            <a:t>галузі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економіки</a:t>
          </a:r>
          <a:r>
            <a:rPr lang="ru-RU" sz="2400" b="0" i="0" kern="1200" dirty="0" smtClean="0">
              <a:solidFill>
                <a:schemeClr val="tx1"/>
              </a:solidFill>
            </a:rPr>
            <a:t>, </a:t>
          </a:r>
          <a:r>
            <a:rPr lang="ru-RU" sz="2400" b="0" i="0" kern="1200" dirty="0" err="1" smtClean="0">
              <a:solidFill>
                <a:schemeClr val="tx1"/>
              </a:solidFill>
            </a:rPr>
            <a:t>науково-технічних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знань</a:t>
          </a:r>
          <a:r>
            <a:rPr lang="ru-RU" sz="2400" b="0" i="0" kern="1200" dirty="0" smtClean="0">
              <a:solidFill>
                <a:schemeClr val="tx1"/>
              </a:solidFill>
            </a:rPr>
            <a:t>, </a:t>
          </a:r>
          <a:r>
            <a:rPr lang="ru-RU" sz="2400" b="0" i="0" kern="1200" dirty="0" err="1" smtClean="0">
              <a:solidFill>
                <a:schemeClr val="tx1"/>
              </a:solidFill>
            </a:rPr>
            <a:t>соціального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життя</a:t>
          </a:r>
          <a:r>
            <a:rPr lang="ru-RU" sz="2400" b="0" i="0" kern="1200" dirty="0" smtClean="0">
              <a:solidFill>
                <a:schemeClr val="tx1"/>
              </a:solidFill>
            </a:rPr>
            <a:t>, </a:t>
          </a:r>
          <a:r>
            <a:rPr lang="ru-RU" sz="2400" b="0" i="0" kern="1200" dirty="0" err="1" smtClean="0">
              <a:solidFill>
                <a:schemeClr val="tx1"/>
              </a:solidFill>
            </a:rPr>
            <a:t>які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безпосередньо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забезпечують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виробничі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процеси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і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умови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життєдіяльності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суспільства</a:t>
          </a:r>
          <a:r>
            <a:rPr lang="ru-RU" sz="2400" b="0" i="0" kern="1200" dirty="0" smtClean="0">
              <a:solidFill>
                <a:schemeClr val="tx1"/>
              </a:solidFill>
            </a:rPr>
            <a:t>.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>
              <a:solidFill>
                <a:schemeClr val="tx1"/>
              </a:solidFill>
            </a:rPr>
            <a:t>- комплекс </a:t>
          </a:r>
          <a:r>
            <a:rPr lang="ru-RU" sz="2400" b="0" i="0" kern="1200" dirty="0" err="1" smtClean="0">
              <a:solidFill>
                <a:schemeClr val="tx1"/>
              </a:solidFill>
            </a:rPr>
            <a:t>виробничих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і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невиробничих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галузей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і</a:t>
          </a:r>
          <a:r>
            <a:rPr lang="ru-RU" sz="2400" b="0" i="0" kern="1200" dirty="0" smtClean="0">
              <a:solidFill>
                <a:schemeClr val="tx1"/>
              </a:solidFill>
            </a:rPr>
            <a:t> сфер </a:t>
          </a:r>
          <a:r>
            <a:rPr lang="ru-RU" sz="2400" b="0" i="0" kern="1200" dirty="0" err="1" smtClean="0">
              <a:solidFill>
                <a:schemeClr val="tx1"/>
              </a:solidFill>
            </a:rPr>
            <a:t>діяльності</a:t>
          </a:r>
          <a:r>
            <a:rPr lang="ru-RU" sz="2400" b="0" i="0" kern="1200" dirty="0" smtClean="0">
              <a:solidFill>
                <a:schemeClr val="tx1"/>
              </a:solidFill>
            </a:rPr>
            <a:t>, </a:t>
          </a:r>
          <a:r>
            <a:rPr lang="ru-RU" sz="2400" b="0" i="0" kern="1200" dirty="0" err="1" smtClean="0">
              <a:solidFill>
                <a:schemeClr val="tx1"/>
              </a:solidFill>
            </a:rPr>
            <a:t>що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забезпечують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процес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і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умови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відтворення</a:t>
          </a:r>
          <a:r>
            <a:rPr lang="ru-RU" sz="2400" b="0" i="0" kern="1200" dirty="0" smtClean="0">
              <a:solidFill>
                <a:schemeClr val="tx1"/>
              </a:solidFill>
            </a:rPr>
            <a:t>.</a:t>
          </a:r>
        </a:p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smtClean="0">
              <a:solidFill>
                <a:schemeClr val="tx1"/>
              </a:solidFill>
            </a:rPr>
            <a:t>- комплекс </a:t>
          </a:r>
          <a:r>
            <a:rPr lang="ru-RU" sz="2400" b="0" i="0" kern="1200" dirty="0" err="1" smtClean="0">
              <a:solidFill>
                <a:schemeClr val="tx1"/>
              </a:solidFill>
            </a:rPr>
            <a:t>галузей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національної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економіки</a:t>
          </a:r>
          <a:r>
            <a:rPr lang="ru-RU" sz="2400" b="0" i="0" kern="1200" dirty="0" smtClean="0">
              <a:solidFill>
                <a:schemeClr val="tx1"/>
              </a:solidFill>
            </a:rPr>
            <a:t>, </a:t>
          </a:r>
          <a:r>
            <a:rPr lang="ru-RU" sz="2400" b="0" i="0" kern="1200" dirty="0" err="1" smtClean="0">
              <a:solidFill>
                <a:schemeClr val="tx1"/>
              </a:solidFill>
            </a:rPr>
            <a:t>який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забезпечує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загальні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умови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функціонування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економіки</a:t>
          </a:r>
          <a:r>
            <a:rPr lang="ru-RU" sz="2400" b="0" i="0" kern="1200" dirty="0" smtClean="0">
              <a:solidFill>
                <a:schemeClr val="tx1"/>
              </a:solidFill>
            </a:rPr>
            <a:t>: дороги, </a:t>
          </a:r>
          <a:r>
            <a:rPr lang="ru-RU" sz="2400" b="0" i="0" kern="1200" dirty="0" err="1" smtClean="0">
              <a:solidFill>
                <a:schemeClr val="tx1"/>
              </a:solidFill>
            </a:rPr>
            <a:t>зв'язок</a:t>
          </a:r>
          <a:r>
            <a:rPr lang="ru-RU" sz="2400" b="0" i="0" kern="1200" dirty="0" smtClean="0">
              <a:solidFill>
                <a:schemeClr val="tx1"/>
              </a:solidFill>
            </a:rPr>
            <a:t>, транспорт, </a:t>
          </a:r>
          <a:r>
            <a:rPr lang="ru-RU" sz="2400" b="0" i="0" kern="1200" dirty="0" err="1" smtClean="0">
              <a:solidFill>
                <a:schemeClr val="tx1"/>
              </a:solidFill>
            </a:rPr>
            <a:t>освіту</a:t>
          </a:r>
          <a:r>
            <a:rPr lang="ru-RU" sz="2400" b="0" i="0" kern="1200" dirty="0" smtClean="0">
              <a:solidFill>
                <a:schemeClr val="tx1"/>
              </a:solidFill>
            </a:rPr>
            <a:t> </a:t>
          </a:r>
          <a:r>
            <a:rPr lang="ru-RU" sz="2400" b="0" i="0" kern="1200" dirty="0" err="1" smtClean="0">
              <a:solidFill>
                <a:schemeClr val="tx1"/>
              </a:solidFill>
            </a:rPr>
            <a:t>і</a:t>
          </a:r>
          <a:r>
            <a:rPr lang="ru-RU" sz="2400" b="0" i="0" kern="1200" dirty="0" smtClean="0">
              <a:solidFill>
                <a:schemeClr val="tx1"/>
              </a:solidFill>
            </a:rPr>
            <a:t> т. п.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5635" y="554648"/>
        <a:ext cx="5765578" cy="47154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332FB5-CC41-496F-80A6-18D2308FBC0F}">
      <dsp:nvSpPr>
        <dsp:cNvPr id="0" name=""/>
        <dsp:cNvSpPr/>
      </dsp:nvSpPr>
      <dsp:spPr>
        <a:xfrm>
          <a:off x="345281" y="2160"/>
          <a:ext cx="3478186" cy="208691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rgbClr val="002060"/>
              </a:solidFill>
            </a:rPr>
            <a:t>Виробнича інфраструктура: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solidFill>
                <a:srgbClr val="002060"/>
              </a:solidFill>
            </a:rPr>
            <a:t>Енергомережі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водопостачання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теплопостачання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газопостачання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складське</a:t>
          </a:r>
          <a:r>
            <a:rPr lang="ru-RU" sz="2100" kern="1200" dirty="0" smtClean="0">
              <a:solidFill>
                <a:srgbClr val="002060"/>
              </a:solidFill>
            </a:rPr>
            <a:t> </a:t>
          </a:r>
          <a:r>
            <a:rPr lang="ru-RU" sz="2100" kern="1200" dirty="0" err="1" smtClean="0">
              <a:solidFill>
                <a:srgbClr val="002060"/>
              </a:solidFill>
            </a:rPr>
            <a:t>господарство</a:t>
          </a:r>
          <a:endParaRPr lang="ru-RU" sz="2100" kern="1200" dirty="0">
            <a:solidFill>
              <a:srgbClr val="002060"/>
            </a:solidFill>
          </a:endParaRPr>
        </a:p>
      </dsp:txBody>
      <dsp:txXfrm>
        <a:off x="345281" y="2160"/>
        <a:ext cx="3478186" cy="2086911"/>
      </dsp:txXfrm>
    </dsp:sp>
    <dsp:sp modelId="{453FFB1B-CDC6-4580-A7E4-B62356F38EC5}">
      <dsp:nvSpPr>
        <dsp:cNvPr id="0" name=""/>
        <dsp:cNvSpPr/>
      </dsp:nvSpPr>
      <dsp:spPr>
        <a:xfrm>
          <a:off x="4171286" y="2160"/>
          <a:ext cx="3478186" cy="208691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rgbClr val="002060"/>
              </a:solidFill>
            </a:rPr>
            <a:t>Транспортна інфраструктура: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solidFill>
                <a:srgbClr val="002060"/>
              </a:solidFill>
            </a:rPr>
            <a:t>магістралі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морські</a:t>
          </a:r>
          <a:r>
            <a:rPr lang="ru-RU" sz="2100" kern="1200" dirty="0" smtClean="0">
              <a:solidFill>
                <a:srgbClr val="002060"/>
              </a:solidFill>
            </a:rPr>
            <a:t> та </a:t>
          </a:r>
          <a:r>
            <a:rPr lang="ru-RU" sz="2100" kern="1200" dirty="0" err="1" smtClean="0">
              <a:solidFill>
                <a:srgbClr val="002060"/>
              </a:solidFill>
            </a:rPr>
            <a:t>річкові</a:t>
          </a:r>
          <a:r>
            <a:rPr lang="ru-RU" sz="2100" kern="1200" dirty="0" smtClean="0">
              <a:solidFill>
                <a:srgbClr val="002060"/>
              </a:solidFill>
            </a:rPr>
            <a:t> порти, </a:t>
          </a:r>
          <a:r>
            <a:rPr lang="ru-RU" sz="2100" kern="1200" dirty="0" err="1" smtClean="0">
              <a:solidFill>
                <a:srgbClr val="002060"/>
              </a:solidFill>
            </a:rPr>
            <a:t>аеропорти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залізничні</a:t>
          </a:r>
          <a:r>
            <a:rPr lang="ru-RU" sz="2100" kern="1200" dirty="0" smtClean="0">
              <a:solidFill>
                <a:srgbClr val="002060"/>
              </a:solidFill>
            </a:rPr>
            <a:t> </a:t>
          </a:r>
          <a:r>
            <a:rPr lang="ru-RU" sz="2100" kern="1200" dirty="0" err="1" smtClean="0">
              <a:solidFill>
                <a:srgbClr val="002060"/>
              </a:solidFill>
            </a:rPr>
            <a:t>вокзали</a:t>
          </a:r>
          <a:endParaRPr lang="ru-RU" sz="2100" kern="1200" dirty="0">
            <a:solidFill>
              <a:srgbClr val="002060"/>
            </a:solidFill>
          </a:endParaRPr>
        </a:p>
      </dsp:txBody>
      <dsp:txXfrm>
        <a:off x="4171286" y="2160"/>
        <a:ext cx="3478186" cy="2086911"/>
      </dsp:txXfrm>
    </dsp:sp>
    <dsp:sp modelId="{F36A5775-CBBE-477D-AB73-A71E76C8B1B2}">
      <dsp:nvSpPr>
        <dsp:cNvPr id="0" name=""/>
        <dsp:cNvSpPr/>
      </dsp:nvSpPr>
      <dsp:spPr>
        <a:xfrm>
          <a:off x="345281" y="2436890"/>
          <a:ext cx="3478186" cy="208691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rgbClr val="002060"/>
              </a:solidFill>
            </a:rPr>
            <a:t>Соціальна інфраструктура: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solidFill>
                <a:srgbClr val="002060"/>
              </a:solidFill>
            </a:rPr>
            <a:t>охорона</a:t>
          </a:r>
          <a:r>
            <a:rPr lang="ru-RU" sz="2100" kern="1200" dirty="0" smtClean="0">
              <a:solidFill>
                <a:srgbClr val="002060"/>
              </a:solidFill>
            </a:rPr>
            <a:t> </a:t>
          </a:r>
          <a:r>
            <a:rPr lang="ru-RU" sz="2100" kern="1200" dirty="0" err="1" smtClean="0">
              <a:solidFill>
                <a:srgbClr val="002060"/>
              </a:solidFill>
            </a:rPr>
            <a:t>здоров'я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освіта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житлово-комунальне</a:t>
          </a:r>
          <a:r>
            <a:rPr lang="ru-RU" sz="2100" kern="1200" dirty="0" smtClean="0">
              <a:solidFill>
                <a:srgbClr val="002060"/>
              </a:solidFill>
            </a:rPr>
            <a:t> </a:t>
          </a:r>
          <a:r>
            <a:rPr lang="ru-RU" sz="2100" kern="1200" dirty="0" err="1" smtClean="0">
              <a:solidFill>
                <a:srgbClr val="002060"/>
              </a:solidFill>
            </a:rPr>
            <a:t>господарство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побутове</a:t>
          </a:r>
          <a:r>
            <a:rPr lang="ru-RU" sz="2100" kern="1200" dirty="0" smtClean="0">
              <a:solidFill>
                <a:srgbClr val="002060"/>
              </a:solidFill>
            </a:rPr>
            <a:t> </a:t>
          </a:r>
          <a:r>
            <a:rPr lang="ru-RU" sz="2100" kern="1200" dirty="0" err="1" smtClean="0">
              <a:solidFill>
                <a:srgbClr val="002060"/>
              </a:solidFill>
            </a:rPr>
            <a:t>обслуговування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заклади</a:t>
          </a:r>
          <a:r>
            <a:rPr lang="ru-RU" sz="2100" kern="1200" dirty="0" smtClean="0">
              <a:solidFill>
                <a:srgbClr val="002060"/>
              </a:solidFill>
            </a:rPr>
            <a:t> </a:t>
          </a:r>
          <a:r>
            <a:rPr lang="ru-RU" sz="2100" kern="1200" dirty="0" err="1" smtClean="0">
              <a:solidFill>
                <a:srgbClr val="002060"/>
              </a:solidFill>
            </a:rPr>
            <a:t>культури</a:t>
          </a:r>
          <a:endParaRPr lang="ru-RU" sz="2100" kern="1200" dirty="0">
            <a:solidFill>
              <a:srgbClr val="002060"/>
            </a:solidFill>
          </a:endParaRPr>
        </a:p>
      </dsp:txBody>
      <dsp:txXfrm>
        <a:off x="345281" y="2436890"/>
        <a:ext cx="3478186" cy="2086911"/>
      </dsp:txXfrm>
    </dsp:sp>
    <dsp:sp modelId="{6FD9C6FC-DBBE-4591-B141-4D04FB679F34}">
      <dsp:nvSpPr>
        <dsp:cNvPr id="0" name=""/>
        <dsp:cNvSpPr/>
      </dsp:nvSpPr>
      <dsp:spPr>
        <a:xfrm>
          <a:off x="4171286" y="2436890"/>
          <a:ext cx="3478186" cy="20869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b="1" kern="1200" dirty="0" smtClean="0">
              <a:solidFill>
                <a:srgbClr val="002060"/>
              </a:solidFill>
            </a:rPr>
            <a:t>Інформаційна інфраструктура: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err="1" smtClean="0">
              <a:solidFill>
                <a:srgbClr val="002060"/>
              </a:solidFill>
            </a:rPr>
            <a:t>зв'язок</a:t>
          </a:r>
          <a:r>
            <a:rPr lang="ru-RU" sz="2100" kern="1200" dirty="0" smtClean="0">
              <a:solidFill>
                <a:srgbClr val="002060"/>
              </a:solidFill>
            </a:rPr>
            <a:t> (телефон, </a:t>
          </a:r>
          <a:r>
            <a:rPr lang="ru-RU" sz="2100" kern="1200" dirty="0" err="1" smtClean="0">
              <a:solidFill>
                <a:srgbClr val="002060"/>
              </a:solidFill>
            </a:rPr>
            <a:t>комп'ютерні</a:t>
          </a:r>
          <a:r>
            <a:rPr lang="ru-RU" sz="2100" kern="1200" dirty="0" smtClean="0">
              <a:solidFill>
                <a:srgbClr val="002060"/>
              </a:solidFill>
            </a:rPr>
            <a:t> </a:t>
          </a:r>
          <a:r>
            <a:rPr lang="ru-RU" sz="2100" kern="1200" dirty="0" err="1" smtClean="0">
              <a:solidFill>
                <a:srgbClr val="002060"/>
              </a:solidFill>
            </a:rPr>
            <a:t>мережі</a:t>
          </a:r>
          <a:r>
            <a:rPr lang="ru-RU" sz="2100" kern="1200" dirty="0" smtClean="0">
              <a:solidFill>
                <a:srgbClr val="002060"/>
              </a:solidFill>
            </a:rPr>
            <a:t>), </a:t>
          </a:r>
          <a:r>
            <a:rPr lang="ru-RU" sz="2100" kern="1200" dirty="0" err="1" smtClean="0">
              <a:solidFill>
                <a:srgbClr val="002060"/>
              </a:solidFill>
            </a:rPr>
            <a:t>інформаційні</a:t>
          </a:r>
          <a:r>
            <a:rPr lang="ru-RU" sz="2100" kern="1200" dirty="0" smtClean="0">
              <a:solidFill>
                <a:srgbClr val="002060"/>
              </a:solidFill>
            </a:rPr>
            <a:t> агентства, банки </a:t>
          </a:r>
          <a:r>
            <a:rPr lang="ru-RU" sz="2100" kern="1200" dirty="0" err="1" smtClean="0">
              <a:solidFill>
                <a:srgbClr val="002060"/>
              </a:solidFill>
            </a:rPr>
            <a:t>даних</a:t>
          </a:r>
          <a:r>
            <a:rPr lang="ru-RU" sz="2100" kern="1200" dirty="0" smtClean="0">
              <a:solidFill>
                <a:srgbClr val="002060"/>
              </a:solidFill>
            </a:rPr>
            <a:t>, </a:t>
          </a:r>
          <a:r>
            <a:rPr lang="ru-RU" sz="2100" kern="1200" dirty="0" err="1" smtClean="0">
              <a:solidFill>
                <a:srgbClr val="002060"/>
              </a:solidFill>
            </a:rPr>
            <a:t>архіви</a:t>
          </a:r>
          <a:endParaRPr lang="ru-RU" sz="2100" kern="1200" dirty="0">
            <a:solidFill>
              <a:srgbClr val="002060"/>
            </a:solidFill>
          </a:endParaRPr>
        </a:p>
      </dsp:txBody>
      <dsp:txXfrm>
        <a:off x="4171286" y="2436890"/>
        <a:ext cx="3478186" cy="2086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17DF9-C9A2-4394-8FEA-B1A7E3CB0DD0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221A5-9886-476D-8D4D-535D11C8C0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221A5-9886-476D-8D4D-535D11C8C00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  <p:sldLayoutId id="2147484120" r:id="rId3"/>
    <p:sldLayoutId id="2147484121" r:id="rId4"/>
    <p:sldLayoutId id="2147484122" r:id="rId5"/>
    <p:sldLayoutId id="2147484123" r:id="rId6"/>
    <p:sldLayoutId id="2147484124" r:id="rId7"/>
    <p:sldLayoutId id="2147484125" r:id="rId8"/>
    <p:sldLayoutId id="2147484126" r:id="rId9"/>
    <p:sldLayoutId id="2147484127" r:id="rId10"/>
    <p:sldLayoutId id="214748412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F3FA58C-5AFA-4F5C-BAF3-64AAAEFFF139}" type="datetimeFigureOut">
              <a:rPr lang="ru-RU" smtClean="0"/>
              <a:pPr/>
              <a:t>30.07.2020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5BB298-182A-42DF-A97F-88AE0F9370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31" r:id="rId2"/>
    <p:sldLayoutId id="2147484132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38" r:id="rId9"/>
    <p:sldLayoutId id="2147484139" r:id="rId10"/>
    <p:sldLayoutId id="2147484140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8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xmlns="" id="{B02A6D43-C9D3-43AA-B802-163928373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657" y="0"/>
            <a:ext cx="8596668" cy="1427848"/>
          </a:xfrm>
        </p:spPr>
        <p:txBody>
          <a:bodyPr>
            <a:noAutofit/>
          </a:bodyPr>
          <a:lstStyle/>
          <a:p>
            <a:pPr algn="ctr"/>
            <a: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Херсонський державний університет</a:t>
            </a:r>
            <a:b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Факультет  </a:t>
            </a:r>
            <a:r>
              <a:rPr lang="uk-UA" sz="2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біології, географії та екології</a:t>
            </a:r>
            <a: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uk-UA" sz="28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Кафедра </a:t>
            </a:r>
            <a:r>
              <a:rPr lang="uk-UA" sz="28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географії та екології</a:t>
            </a:r>
            <a:endParaRPr lang="ru-RU" sz="2800" b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бъект 11">
            <a:extLst>
              <a:ext uri="{FF2B5EF4-FFF2-40B4-BE49-F238E27FC236}">
                <a16:creationId xmlns:a16="http://schemas.microsoft.com/office/drawing/2014/main" xmlns="" id="{E331D218-A68A-46E2-810E-2374FE68A27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9317" y="1435137"/>
            <a:ext cx="10986867" cy="49940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uk-UA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3200" b="1" u="sng" dirty="0" smtClean="0">
                <a:latin typeface="Arial" pitchFamily="34" charset="0"/>
                <a:cs typeface="Arial" pitchFamily="34" charset="0"/>
              </a:rPr>
              <a:t>«Географія </a:t>
            </a:r>
            <a:r>
              <a:rPr lang="uk-UA" b="1" u="sng" dirty="0" smtClean="0">
                <a:latin typeface="Arial" pitchFamily="34" charset="0"/>
                <a:cs typeface="Arial" pitchFamily="34" charset="0"/>
              </a:rPr>
              <a:t>інфраструктури</a:t>
            </a:r>
            <a:r>
              <a:rPr lang="uk-UA" sz="3200" b="1" u="sng" dirty="0" smtClean="0">
                <a:latin typeface="Arial" pitchFamily="34" charset="0"/>
                <a:cs typeface="Arial" pitchFamily="34" charset="0"/>
              </a:rPr>
              <a:t>»</a:t>
            </a:r>
            <a:endParaRPr lang="uk-UA" sz="3200" b="1" u="sng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3200" dirty="0">
                <a:latin typeface="Arial" pitchFamily="34" charset="0"/>
                <a:cs typeface="Arial" pitchFamily="34" charset="0"/>
              </a:rPr>
              <a:t>Вибіркова навчальна дисципліна</a:t>
            </a:r>
          </a:p>
          <a:p>
            <a:pPr marL="0" indent="0" algn="ctr">
              <a:buNone/>
            </a:pPr>
            <a:r>
              <a:rPr lang="uk-UA" sz="3200" dirty="0" smtClean="0">
                <a:latin typeface="Arial" pitchFamily="34" charset="0"/>
                <a:cs typeface="Arial" pitchFamily="34" charset="0"/>
              </a:rPr>
              <a:t>Перший 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(бакалаврський) рівень вищої 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освіти</a:t>
            </a:r>
          </a:p>
          <a:p>
            <a:pPr marL="0" indent="0">
              <a:buNone/>
            </a:pPr>
            <a:endParaRPr lang="uk-UA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uk-UA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uk-UA" sz="3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uk-UA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3200" dirty="0" smtClean="0">
                <a:latin typeface="Arial" pitchFamily="34" charset="0"/>
                <a:cs typeface="Arial" pitchFamily="34" charset="0"/>
              </a:rPr>
              <a:t>2020-2021 </a:t>
            </a:r>
            <a:r>
              <a:rPr lang="uk-UA" sz="3200" dirty="0">
                <a:latin typeface="Arial" pitchFamily="34" charset="0"/>
                <a:cs typeface="Arial" pitchFamily="34" charset="0"/>
              </a:rPr>
              <a:t>навчальний рік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31D2511A-698C-4128-8FE2-219D0390B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872" y="224852"/>
            <a:ext cx="1571336" cy="16599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Натали\Desktop\новая емблема  для вайбер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28223" y="239842"/>
            <a:ext cx="1638925" cy="16653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52388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12192000" cy="779489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>
                <a:latin typeface="+mj-lt"/>
                <a:cs typeface="Arial" pitchFamily="34" charset="0"/>
              </a:rPr>
              <a:t>	</a:t>
            </a:r>
            <a:r>
              <a:rPr lang="ru-RU" sz="2400" b="1" u="sng" dirty="0" err="1" smtClean="0"/>
              <a:t>Інфраструктура</a:t>
            </a:r>
            <a:r>
              <a:rPr lang="ru-RU" sz="2400" dirty="0" smtClean="0"/>
              <a:t> (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латинського</a:t>
            </a:r>
            <a:r>
              <a:rPr lang="ru-RU" sz="2400" dirty="0" smtClean="0"/>
              <a:t> </a:t>
            </a:r>
            <a:r>
              <a:rPr lang="en-US" sz="2400" dirty="0" smtClean="0"/>
              <a:t>infra </a:t>
            </a:r>
            <a:r>
              <a:rPr lang="ru-RU" sz="2400" dirty="0" err="1" smtClean="0"/>
              <a:t>нижче</a:t>
            </a:r>
            <a:r>
              <a:rPr lang="ru-RU" sz="2400" dirty="0" smtClean="0"/>
              <a:t>,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en-US" sz="2400" dirty="0" err="1" smtClean="0"/>
              <a:t>structura</a:t>
            </a:r>
            <a:r>
              <a:rPr lang="en-US" sz="2400" dirty="0" smtClean="0"/>
              <a:t> </a:t>
            </a:r>
            <a:r>
              <a:rPr lang="ru-RU" sz="2400" dirty="0" err="1" smtClean="0"/>
              <a:t>будова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розташування</a:t>
            </a:r>
            <a:r>
              <a:rPr lang="ru-RU" sz="2400" dirty="0" smtClean="0"/>
              <a:t>) - </a:t>
            </a:r>
            <a:r>
              <a:rPr lang="ru-RU" sz="2400" b="1" dirty="0" err="1" smtClean="0"/>
              <a:t>це</a:t>
            </a:r>
            <a:r>
              <a:rPr lang="ru-RU" sz="2400" b="1" dirty="0" smtClean="0"/>
              <a:t>:</a:t>
            </a:r>
            <a:r>
              <a:rPr lang="ru-RU" sz="2000" b="1" dirty="0">
                <a:latin typeface="+mj-lt"/>
                <a:cs typeface="Arial" pitchFamily="34" charset="0"/>
              </a:rPr>
              <a:t/>
            </a:r>
            <a:br>
              <a:rPr lang="ru-RU" sz="2000" b="1" dirty="0">
                <a:latin typeface="+mj-lt"/>
                <a:cs typeface="Arial" pitchFamily="34" charset="0"/>
              </a:rPr>
            </a:b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209862" y="779490"/>
          <a:ext cx="5771214" cy="607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Двойная стрелка влево/вверх 17"/>
          <p:cNvSpPr/>
          <p:nvPr/>
        </p:nvSpPr>
        <p:spPr>
          <a:xfrm rot="10800000">
            <a:off x="2413416" y="674557"/>
            <a:ext cx="3702570" cy="659567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Натали\Desktop\unnamed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723540" y="782535"/>
            <a:ext cx="3468460" cy="1930686"/>
          </a:xfrm>
          <a:prstGeom prst="rect">
            <a:avLst/>
          </a:prstGeom>
          <a:noFill/>
        </p:spPr>
      </p:pic>
      <p:pic>
        <p:nvPicPr>
          <p:cNvPr id="1027" name="Picture 3" descr="C:\Users\Натали\Desktop\098_jpg_203x203_crop_upscale_q8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30975" y="794478"/>
            <a:ext cx="2599999" cy="2368447"/>
          </a:xfrm>
          <a:prstGeom prst="rect">
            <a:avLst/>
          </a:prstGeom>
          <a:noFill/>
        </p:spPr>
      </p:pic>
      <p:pic>
        <p:nvPicPr>
          <p:cNvPr id="1029" name="Picture 5" descr="C:\Users\Натали\Desktop\4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35739" y="4811843"/>
            <a:ext cx="5556261" cy="2046157"/>
          </a:xfrm>
          <a:prstGeom prst="rect">
            <a:avLst/>
          </a:prstGeom>
          <a:noFill/>
        </p:spPr>
      </p:pic>
      <p:pic>
        <p:nvPicPr>
          <p:cNvPr id="1028" name="Picture 4" descr="C:\Users\Натали\Desktop\инфра_3_єл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18815" y="2983043"/>
            <a:ext cx="3748661" cy="2024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Натали\Desktop\fcb5473e481b6b60b68843f4e36772d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err="1" smtClean="0">
                <a:solidFill>
                  <a:srgbClr val="0070C0"/>
                </a:solidFill>
              </a:rPr>
              <a:t>Інфраструктура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49836" y="1615190"/>
          <a:ext cx="799475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Выноска со стрелкой влево 5"/>
          <p:cNvSpPr/>
          <p:nvPr/>
        </p:nvSpPr>
        <p:spPr>
          <a:xfrm>
            <a:off x="7929798" y="2203554"/>
            <a:ext cx="4077324" cy="3252866"/>
          </a:xfrm>
          <a:prstGeom prst="left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dirty="0" err="1" smtClean="0">
                <a:solidFill>
                  <a:srgbClr val="002060"/>
                </a:solidFill>
              </a:rPr>
              <a:t>Необхідною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умовою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існування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сучасного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суспільства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є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інфраструктура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тобто</a:t>
            </a:r>
            <a:r>
              <a:rPr lang="ru-RU" sz="2000" dirty="0" smtClean="0">
                <a:solidFill>
                  <a:srgbClr val="002060"/>
                </a:solidFill>
              </a:rPr>
              <a:t> все те, без </a:t>
            </a:r>
            <a:r>
              <a:rPr lang="ru-RU" sz="2000" dirty="0" err="1" smtClean="0">
                <a:solidFill>
                  <a:srgbClr val="002060"/>
                </a:solidFill>
              </a:rPr>
              <a:t>чого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неможливий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сучасний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розвиток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господарства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життєдіяльність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країни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її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населення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Натали\Desktop\96c0a2ac771c4c10eeb3e32b461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6191250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5966" y="274638"/>
            <a:ext cx="6046034" cy="1614124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Головна мета курсу </a:t>
            </a:r>
            <a:r>
              <a:rPr lang="ru-RU" sz="2400" dirty="0" smtClean="0"/>
              <a:t>- </a:t>
            </a:r>
            <a:r>
              <a:rPr lang="ru-RU" sz="2400" dirty="0" err="1" smtClean="0"/>
              <a:t>дослідження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географічної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сутності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інфраструктури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механізмів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взаємодії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територією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прикладі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053653"/>
            <a:ext cx="5731239" cy="460198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uk-UA" sz="1800" dirty="0" smtClean="0"/>
              <a:t>	</a:t>
            </a:r>
          </a:p>
          <a:p>
            <a:pPr algn="just">
              <a:buNone/>
            </a:pPr>
            <a:r>
              <a:rPr lang="uk-UA" sz="1800" dirty="0" smtClean="0"/>
              <a:t>Дисципліна</a:t>
            </a:r>
            <a:r>
              <a:rPr lang="uk-UA" sz="1800" b="1" dirty="0" smtClean="0"/>
              <a:t> </a:t>
            </a:r>
            <a:r>
              <a:rPr lang="uk-UA" sz="1800" b="1" u="sng" dirty="0" err="1" smtClean="0"/>
              <a:t>“Географія</a:t>
            </a:r>
            <a:r>
              <a:rPr lang="uk-UA" sz="1800" b="1" u="sng" dirty="0" smtClean="0"/>
              <a:t> </a:t>
            </a:r>
            <a:r>
              <a:rPr lang="uk-UA" sz="1800" b="1" u="sng" dirty="0" err="1" smtClean="0"/>
              <a:t>інфраструктури”</a:t>
            </a:r>
            <a:r>
              <a:rPr lang="uk-UA" sz="1800" b="1" u="sng" dirty="0" smtClean="0"/>
              <a:t> </a:t>
            </a:r>
            <a:r>
              <a:rPr lang="uk-UA" sz="1800" dirty="0" smtClean="0"/>
              <a:t>включатиме:</a:t>
            </a:r>
            <a:endParaRPr lang="ru-RU" sz="1800" dirty="0" smtClean="0"/>
          </a:p>
          <a:p>
            <a:pPr algn="just"/>
            <a:r>
              <a:rPr lang="ru-RU" sz="1800" dirty="0" err="1" smtClean="0"/>
              <a:t>Дослідження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особливостей</a:t>
            </a:r>
            <a:r>
              <a:rPr lang="ru-RU" sz="1800" dirty="0" smtClean="0"/>
              <a:t> </a:t>
            </a:r>
            <a:r>
              <a:rPr lang="ru-RU" sz="1800" dirty="0" err="1" smtClean="0"/>
              <a:t>інфраструктури</a:t>
            </a:r>
            <a:r>
              <a:rPr lang="ru-RU" sz="1800" dirty="0" smtClean="0"/>
              <a:t> як </a:t>
            </a:r>
            <a:r>
              <a:rPr lang="ru-RU" sz="1800" dirty="0" err="1" smtClean="0"/>
              <a:t>територіальної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системи</a:t>
            </a:r>
            <a:endParaRPr lang="ru-RU" sz="1800" dirty="0" smtClean="0"/>
          </a:p>
          <a:p>
            <a:pPr algn="just"/>
            <a:r>
              <a:rPr lang="ru-RU" sz="1800" dirty="0" err="1" smtClean="0"/>
              <a:t>Аналіз</a:t>
            </a:r>
            <a:r>
              <a:rPr lang="ru-RU" sz="1800" dirty="0" smtClean="0"/>
              <a:t> </a:t>
            </a:r>
            <a:r>
              <a:rPr lang="ru-RU" sz="1800" dirty="0" err="1" smtClean="0"/>
              <a:t>ролі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місця</a:t>
            </a:r>
            <a:r>
              <a:rPr lang="ru-RU" sz="1800" dirty="0" smtClean="0"/>
              <a:t> </a:t>
            </a:r>
            <a:r>
              <a:rPr lang="ru-RU" sz="1800" dirty="0" err="1" smtClean="0"/>
              <a:t>інфраструктури</a:t>
            </a:r>
            <a:r>
              <a:rPr lang="ru-RU" sz="1800" dirty="0" smtClean="0"/>
              <a:t> в </a:t>
            </a:r>
            <a:r>
              <a:rPr lang="ru-RU" sz="1800" dirty="0" err="1" smtClean="0"/>
              <a:t>територіально-виробничих</a:t>
            </a:r>
            <a:r>
              <a:rPr lang="ru-RU" sz="1800" dirty="0" smtClean="0"/>
              <a:t> комплексах</a:t>
            </a:r>
            <a:endParaRPr lang="ru-RU" sz="1800" dirty="0" smtClean="0"/>
          </a:p>
          <a:p>
            <a:pPr algn="just"/>
            <a:r>
              <a:rPr lang="ru-RU" sz="1800" dirty="0" err="1" smtClean="0"/>
              <a:t>Оцінку</a:t>
            </a:r>
            <a:r>
              <a:rPr lang="ru-RU" sz="1800" dirty="0" smtClean="0"/>
              <a:t> </a:t>
            </a:r>
            <a:r>
              <a:rPr lang="ru-RU" sz="1800" dirty="0" err="1" smtClean="0"/>
              <a:t>ролі</a:t>
            </a:r>
            <a:r>
              <a:rPr lang="ru-RU" sz="1800" dirty="0" smtClean="0"/>
              <a:t> </a:t>
            </a:r>
            <a:r>
              <a:rPr lang="ru-RU" sz="1800" dirty="0" err="1" smtClean="0"/>
              <a:t>інфраструктурного</a:t>
            </a:r>
            <a:r>
              <a:rPr lang="ru-RU" sz="1800" dirty="0" smtClean="0"/>
              <a:t> фактора в </a:t>
            </a:r>
            <a:r>
              <a:rPr lang="ru-RU" sz="1800" dirty="0" err="1" smtClean="0"/>
              <a:t>територіальній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населення</a:t>
            </a:r>
            <a:endParaRPr lang="ru-RU" sz="1800" dirty="0" smtClean="0"/>
          </a:p>
          <a:p>
            <a:pPr algn="just"/>
            <a:r>
              <a:rPr lang="ru-RU" sz="1800" dirty="0" err="1" smtClean="0"/>
              <a:t>Аналіз</a:t>
            </a:r>
            <a:r>
              <a:rPr lang="ru-RU" sz="1800" dirty="0" smtClean="0"/>
              <a:t> </a:t>
            </a:r>
            <a:r>
              <a:rPr lang="ru-RU" sz="1800" dirty="0" err="1" smtClean="0"/>
              <a:t>взаємозв'язку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рівнів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dirty="0" err="1" smtClean="0"/>
              <a:t>інфраструктури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стадіальності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соціально-економічного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території</a:t>
            </a:r>
            <a:endParaRPr lang="ru-RU" sz="1800" dirty="0" smtClean="0"/>
          </a:p>
          <a:p>
            <a:pPr algn="just"/>
            <a:r>
              <a:rPr lang="ru-RU" sz="1800" dirty="0" err="1" smtClean="0"/>
              <a:t>Оцінку</a:t>
            </a:r>
            <a:r>
              <a:rPr lang="ru-RU" sz="1800" dirty="0" smtClean="0"/>
              <a:t> </a:t>
            </a:r>
            <a:r>
              <a:rPr lang="ru-RU" sz="1800" dirty="0" err="1" smtClean="0"/>
              <a:t>інфраструктурного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потенціалу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endParaRPr lang="ru-RU" sz="1800" dirty="0" smtClean="0"/>
          </a:p>
          <a:p>
            <a:pPr algn="just"/>
            <a:r>
              <a:rPr lang="ru-RU" sz="1800" dirty="0" err="1" smtClean="0"/>
              <a:t>Аналіз</a:t>
            </a:r>
            <a:r>
              <a:rPr lang="ru-RU" sz="1800" dirty="0" smtClean="0"/>
              <a:t> </a:t>
            </a:r>
            <a:r>
              <a:rPr lang="ru-RU" sz="1800" dirty="0" err="1" smtClean="0"/>
              <a:t>географічних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аспектів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інфраструктурної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політики</a:t>
            </a:r>
            <a:r>
              <a:rPr lang="ru-RU" sz="1800" dirty="0" smtClean="0"/>
              <a:t> в </a:t>
            </a:r>
            <a:r>
              <a:rPr lang="ru-RU" sz="1800" dirty="0" err="1" smtClean="0"/>
              <a:t>Україні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т.д.</a:t>
            </a:r>
            <a:endParaRPr lang="ru-RU" sz="1800" dirty="0"/>
          </a:p>
        </p:txBody>
      </p:sp>
      <p:pic>
        <p:nvPicPr>
          <p:cNvPr id="3076" name="Picture 4" descr="C:\Users\Натали\Desktop\112995_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5810" y="2064443"/>
            <a:ext cx="5806190" cy="31521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Натали\Desktop\fcb5473e481b6b60b68843f4e36772d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0" y="5715000"/>
            <a:ext cx="121920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uk-UA" i="1" dirty="0" smtClean="0">
                <a:solidFill>
                  <a:srgbClr val="002060"/>
                </a:solidFill>
              </a:rPr>
              <a:t/>
            </a:r>
            <a:br>
              <a:rPr lang="uk-UA" i="1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>До </a:t>
            </a:r>
            <a:r>
              <a:rPr lang="uk-UA" dirty="0" smtClean="0">
                <a:solidFill>
                  <a:srgbClr val="002060"/>
                </a:solidFill>
              </a:rPr>
              <a:t>зустрічі на </a:t>
            </a:r>
            <a:r>
              <a:rPr lang="uk-UA" dirty="0" err="1" smtClean="0">
                <a:solidFill>
                  <a:srgbClr val="002060"/>
                </a:solidFill>
              </a:rPr>
              <a:t>“Географії</a:t>
            </a: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 err="1" smtClean="0">
                <a:solidFill>
                  <a:srgbClr val="002060"/>
                </a:solidFill>
              </a:rPr>
              <a:t>інфраструктури</a:t>
            </a:r>
            <a:r>
              <a:rPr lang="uk-UA" dirty="0" err="1" smtClean="0">
                <a:solidFill>
                  <a:srgbClr val="002060"/>
                </a:solidFill>
              </a:rPr>
              <a:t>”</a:t>
            </a:r>
            <a:r>
              <a:rPr lang="uk-UA" dirty="0" smtClean="0">
                <a:solidFill>
                  <a:srgbClr val="002060"/>
                </a:solidFill>
              </a:rPr>
              <a:t>!</a:t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i="1" dirty="0" smtClean="0">
                <a:solidFill>
                  <a:srgbClr val="002060"/>
                </a:solidFill>
              </a:rPr>
              <a:t>									</a:t>
            </a:r>
            <a:r>
              <a:rPr lang="uk-UA" sz="1400" i="1" dirty="0" smtClean="0">
                <a:solidFill>
                  <a:srgbClr val="002060"/>
                </a:solidFill>
              </a:rPr>
              <a:t>Всі фотоматеріали були взяті з </a:t>
            </a:r>
            <a:r>
              <a:rPr lang="en-US" sz="1400" i="1" dirty="0" smtClean="0">
                <a:solidFill>
                  <a:srgbClr val="002060"/>
                </a:solidFill>
              </a:rPr>
              <a:t>Internet-</a:t>
            </a:r>
            <a:r>
              <a:rPr lang="uk-UA" sz="1400" i="1" dirty="0" smtClean="0">
                <a:solidFill>
                  <a:srgbClr val="002060"/>
                </a:solidFill>
              </a:rPr>
              <a:t>джерел</a:t>
            </a:r>
            <a:r>
              <a:rPr lang="ru-RU" i="1" dirty="0" smtClean="0">
                <a:solidFill>
                  <a:srgbClr val="002060"/>
                </a:solidFill>
              </a:rPr>
              <a:t/>
            </a:r>
            <a:br>
              <a:rPr lang="ru-RU" i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885</TotalTime>
  <Words>188</Words>
  <Application>Microsoft Office PowerPoint</Application>
  <PresentationFormat>Произвольный</PresentationFormat>
  <Paragraphs>36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Обычная</vt:lpstr>
      <vt:lpstr>    Херсонський державний університет Факультет  біології, географії та екології Кафедра географії та екології</vt:lpstr>
      <vt:lpstr>Слайд 2</vt:lpstr>
      <vt:lpstr>Інфраструктура</vt:lpstr>
      <vt:lpstr>Головна мета курсу - дослідження географічної сутності інфраструктури та механізмів її взаємодії з територією на прикладі України. </vt:lpstr>
      <vt:lpstr> До зустрічі на “Географії інфраструктури”!          Всі фотоматеріали були взяті з Internet-джерел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 Факультет  ________ Кафедра __________</dc:title>
  <dc:creator>Черная Марина Николаевна</dc:creator>
  <cp:lastModifiedBy>Натали</cp:lastModifiedBy>
  <cp:revision>92</cp:revision>
  <dcterms:created xsi:type="dcterms:W3CDTF">2020-06-10T06:19:03Z</dcterms:created>
  <dcterms:modified xsi:type="dcterms:W3CDTF">2020-07-30T09:53:57Z</dcterms:modified>
</cp:coreProperties>
</file>